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E0E"/>
    <a:srgbClr val="000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1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5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3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3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51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0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0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9D94-A794-4FF7-8005-0788E5FE34A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200E-AF87-4381-B97F-9C958C1E2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65345" y="1867822"/>
            <a:ext cx="6679784" cy="4729017"/>
            <a:chOff x="2759780" y="1597891"/>
            <a:chExt cx="6679784" cy="47290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5855" y="5283353"/>
              <a:ext cx="3358251" cy="61868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59780" y="1597891"/>
              <a:ext cx="6679784" cy="4064000"/>
              <a:chOff x="2759780" y="1597891"/>
              <a:chExt cx="6679784" cy="4064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40" b="74748" l="11656" r="50767">
                            <a14:foregroundMark x1="25977" y1="37565" x2="27148" y2="39193"/>
                            <a14:foregroundMark x1="24219" y1="38411" x2="25879" y2="34896"/>
                            <a14:foregroundMark x1="25879" y1="34896" x2="27881" y2="36654"/>
                            <a14:foregroundMark x1="27881" y1="37174" x2="27686" y2="37956"/>
                            <a14:foregroundMark x1="29590" y1="37174" x2="31592" y2="33919"/>
                            <a14:foregroundMark x1="31592" y1="34049" x2="32715" y2="37956"/>
                            <a14:foregroundMark x1="32715" y1="38086" x2="31299" y2="39193"/>
                            <a14:foregroundMark x1="29492" y1="37695" x2="31396" y2="39844"/>
                            <a14:foregroundMark x1="31104" y1="37435" x2="31104" y2="348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7" t="21414" r="44344" b="19326"/>
              <a:stretch/>
            </p:blipFill>
            <p:spPr>
              <a:xfrm>
                <a:off x="2759780" y="1597891"/>
                <a:ext cx="4470400" cy="4064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3568" b="74219" l="65723" r="94727">
                            <a14:foregroundMark x1="74658" y1="58594" x2="75439" y2="55078"/>
                            <a14:foregroundMark x1="75537" y1="55339" x2="77979" y2="55078"/>
                            <a14:foregroundMark x1="78271" y1="55339" x2="78467" y2="59375"/>
                            <a14:foregroundMark x1="78369" y1="58724" x2="74463" y2="58854"/>
                            <a14:foregroundMark x1="80908" y1="57487" x2="81836" y2="53841"/>
                            <a14:foregroundMark x1="81836" y1="53841" x2="84668" y2="54557"/>
                            <a14:foregroundMark x1="84521" y1="54557" x2="84521" y2="58724"/>
                            <a14:foregroundMark x1="84424" y1="58724" x2="81934" y2="59635"/>
                            <a14:foregroundMark x1="81934" y1="59635" x2="80615" y2="57227"/>
                            <a14:foregroundMark x1="81836" y1="57487" x2="82910" y2="54688"/>
                            <a14:foregroundMark x1="82910" y1="55469" x2="83350" y2="57943"/>
                            <a14:foregroundMark x1="86084" y1="46224" x2="85352" y2="37956"/>
                            <a14:foregroundMark x1="85352" y1="37695" x2="88867" y2="39453"/>
                            <a14:foregroundMark x1="86572" y1="46354" x2="88770" y2="42318"/>
                            <a14:foregroundMark x1="88770" y1="42578" x2="89307" y2="45117"/>
                            <a14:foregroundMark x1="89697" y1="45117" x2="91113" y2="42969"/>
                            <a14:foregroundMark x1="91113" y1="43099" x2="94727" y2="45247"/>
                            <a14:foregroundMark x1="94336" y1="44336" x2="94238" y2="35156"/>
                            <a14:foregroundMark x1="66650" y1="35938" x2="68701" y2="36068"/>
                            <a14:foregroundMark x1="66162" y1="36198" x2="66992" y2="44010"/>
                            <a14:foregroundMark x1="67090" y1="43880" x2="69287" y2="40951"/>
                            <a14:foregroundMark x1="69287" y1="40951" x2="71924" y2="40951"/>
                            <a14:foregroundMark x1="71924" y1="40951" x2="73633" y2="39453"/>
                            <a14:foregroundMark x1="73633" y1="39453" x2="75977" y2="40951"/>
                            <a14:foregroundMark x1="75977" y1="40951" x2="75439" y2="35286"/>
                            <a14:foregroundMark x1="75439" y1="35286" x2="77148" y2="34766"/>
                            <a14:foregroundMark x1="77148" y1="34766" x2="79004" y2="33529"/>
                            <a14:foregroundMark x1="79004" y1="33529" x2="83252" y2="35938"/>
                            <a14:foregroundMark x1="83252" y1="35938" x2="84033" y2="26563"/>
                            <a14:foregroundMark x1="84033" y1="26563" x2="80811" y2="28841"/>
                            <a14:foregroundMark x1="79980" y1="28841" x2="79980" y2="28841"/>
                            <a14:foregroundMark x1="78271" y1="29362" x2="76367" y2="29753"/>
                            <a14:foregroundMark x1="76270" y1="29622" x2="73828" y2="27604"/>
                            <a14:foregroundMark x1="73340" y1="27604" x2="74463" y2="33398"/>
                            <a14:foregroundMark x1="73535" y1="35026" x2="74463" y2="332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222" t="24242" r="1616" b="26195"/>
              <a:stretch/>
            </p:blipFill>
            <p:spPr>
              <a:xfrm>
                <a:off x="6132946" y="2262908"/>
                <a:ext cx="3306618" cy="339898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7248" y="5907596"/>
              <a:ext cx="2173716" cy="4193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58586" y="1069726"/>
            <a:ext cx="114916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latin typeface="Ink Free" panose="03080402000500000000" pitchFamily="66" charset="0"/>
              </a:rPr>
              <a:t>Use the prompts to brainstorm what sensory modalities </a:t>
            </a:r>
            <a:r>
              <a:rPr lang="en-GB" sz="1900" i="1" dirty="0" smtClean="0">
                <a:latin typeface="Ink Free" panose="03080402000500000000" pitchFamily="66" charset="0"/>
              </a:rPr>
              <a:t>V. </a:t>
            </a:r>
            <a:r>
              <a:rPr lang="en-GB" sz="1900" i="1" dirty="0" err="1" smtClean="0">
                <a:latin typeface="Ink Free" panose="03080402000500000000" pitchFamily="66" charset="0"/>
              </a:rPr>
              <a:t>sphaera</a:t>
            </a:r>
            <a:r>
              <a:rPr lang="en-GB" sz="1900" i="1" dirty="0" smtClean="0">
                <a:latin typeface="Ink Free" panose="03080402000500000000" pitchFamily="66" charset="0"/>
              </a:rPr>
              <a:t> </a:t>
            </a:r>
            <a:r>
              <a:rPr lang="en-GB" sz="1900" dirty="0" smtClean="0">
                <a:latin typeface="Ink Free" panose="03080402000500000000" pitchFamily="66" charset="0"/>
              </a:rPr>
              <a:t>may use to sense the world around them.  Consider whether the fuzzles rely most on vision, sound, smell, touch, taste or electricity.</a:t>
            </a:r>
            <a:endParaRPr lang="en-GB" sz="1900" dirty="0">
              <a:latin typeface="Ink Free" panose="030804020005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744" y="2148377"/>
            <a:ext cx="50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Ink Free" panose="03080402000500000000" pitchFamily="66" charset="0"/>
              </a:rPr>
              <a:t>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4473" y="5385823"/>
            <a:ext cx="50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♁</a:t>
            </a:r>
            <a:endParaRPr lang="en-GB" sz="4000" dirty="0">
              <a:latin typeface="Ink Free" panose="030804020005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8762" y="2310785"/>
            <a:ext cx="3059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Have some form of eyes</a:t>
            </a:r>
            <a:endParaRPr lang="en-GB" sz="19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277" y="4914282"/>
            <a:ext cx="3059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solidFill>
                  <a:srgbClr val="000EC0"/>
                </a:solidFill>
                <a:latin typeface="Ink Free" panose="03080402000500000000" pitchFamily="66" charset="0"/>
              </a:rPr>
              <a:t>No visible nose</a:t>
            </a:r>
            <a:endParaRPr lang="en-GB" sz="1900" dirty="0">
              <a:solidFill>
                <a:srgbClr val="000EC0"/>
              </a:solidFill>
              <a:latin typeface="Ink Free" panose="030804020005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277" y="3576519"/>
            <a:ext cx="3059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Covered in sensitive hairs</a:t>
            </a:r>
            <a:endParaRPr lang="en-GB" sz="19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9031" y="3576519"/>
            <a:ext cx="3059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solidFill>
                  <a:srgbClr val="000EC0"/>
                </a:solidFill>
                <a:latin typeface="Ink Free" panose="03080402000500000000" pitchFamily="66" charset="0"/>
              </a:rPr>
              <a:t>No visible ears </a:t>
            </a:r>
            <a:endParaRPr lang="en-GB" sz="1900" dirty="0">
              <a:solidFill>
                <a:srgbClr val="000EC0"/>
              </a:solidFill>
              <a:latin typeface="Ink Free" panose="030804020005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86" y="2310785"/>
            <a:ext cx="3059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solidFill>
                  <a:srgbClr val="000EC0"/>
                </a:solidFill>
                <a:latin typeface="Ink Free" panose="03080402000500000000" pitchFamily="66" charset="0"/>
              </a:rPr>
              <a:t>Have bright colouration</a:t>
            </a:r>
            <a:endParaRPr lang="en-GB" sz="1900" dirty="0">
              <a:solidFill>
                <a:srgbClr val="000EC0"/>
              </a:solidFill>
              <a:latin typeface="Ink Free" panose="030804020005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9031" y="4914282"/>
            <a:ext cx="3059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rgbClr val="FF0E0E"/>
                </a:solidFill>
                <a:latin typeface="Ink Free" panose="03080402000500000000" pitchFamily="66" charset="0"/>
              </a:rPr>
              <a:t>Males have big fangs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8" y="253591"/>
            <a:ext cx="1218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Ink Free" panose="03080402000500000000" pitchFamily="66" charset="0"/>
              </a:rPr>
              <a:t>How do fuzzles perceive their environment?</a:t>
            </a:r>
            <a:endParaRPr lang="en-GB" sz="4800" b="1" dirty="0">
              <a:latin typeface="Ink Free" panose="03080402000500000000" pitchFamily="66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746" y="6159027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3867926" y="12428699"/>
            <a:ext cx="84924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18346" y="56557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18346" y="6112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26399" y="6238372"/>
            <a:ext cx="34183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S1:E2</a:t>
            </a:r>
            <a:r>
              <a:rPr kumimoji="0" lang="en-US" altLang="en-US" sz="1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3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Activity Option A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Senses in Fuzzles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72152CA9C984A91566DA8240207D5" ma:contentTypeVersion="14" ma:contentTypeDescription="Create a new document." ma:contentTypeScope="" ma:versionID="c3c6133a24236ac1eccfd8196e452b48">
  <xsd:schema xmlns:xsd="http://www.w3.org/2001/XMLSchema" xmlns:xs="http://www.w3.org/2001/XMLSchema" xmlns:p="http://schemas.microsoft.com/office/2006/metadata/properties" xmlns:ns3="f81c0bcf-6cb8-4b3b-8d51-35440b9e6f3e" xmlns:ns4="1fca9a84-ab8d-48fb-8dca-1a411f1011c8" targetNamespace="http://schemas.microsoft.com/office/2006/metadata/properties" ma:root="true" ma:fieldsID="47c8c9adf53981c150a4c7e14c20977f" ns3:_="" ns4:_="">
    <xsd:import namespace="f81c0bcf-6cb8-4b3b-8d51-35440b9e6f3e"/>
    <xsd:import namespace="1fca9a84-ab8d-48fb-8dca-1a411f1011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c0bcf-6cb8-4b3b-8d51-35440b9e6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a9a84-ab8d-48fb-8dca-1a411f101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D1E5F7-21B7-4A10-98D5-6EE56368E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c0bcf-6cb8-4b3b-8d51-35440b9e6f3e"/>
    <ds:schemaRef ds:uri="1fca9a84-ab8d-48fb-8dca-1a411f1011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D5CED-9C54-4743-8172-5DFD2FFBE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7D939-6392-40FF-879A-E8241F90A01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fca9a84-ab8d-48fb-8dca-1a411f1011c8"/>
    <ds:schemaRef ds:uri="http://schemas.microsoft.com/office/2006/documentManagement/types"/>
    <ds:schemaRef ds:uri="f81c0bcf-6cb8-4b3b-8d51-35440b9e6f3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80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Times New Roman</vt:lpstr>
      <vt:lpstr>Office Theme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 Georgia</dc:creator>
  <cp:lastModifiedBy>Georgia Lambert</cp:lastModifiedBy>
  <cp:revision>18</cp:revision>
  <dcterms:created xsi:type="dcterms:W3CDTF">2022-02-27T18:24:12Z</dcterms:created>
  <dcterms:modified xsi:type="dcterms:W3CDTF">2023-01-20T15:19:03Z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0x01010098972152CA9C984A91566DA8240207D5</vt:lpwstr>
  </property>
</Properties>
</file>